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7" r:id="rId4"/>
    <p:sldId id="321" r:id="rId5"/>
    <p:sldId id="327" r:id="rId6"/>
    <p:sldId id="326" r:id="rId7"/>
    <p:sldId id="328" r:id="rId8"/>
    <p:sldId id="329" r:id="rId9"/>
    <p:sldId id="330" r:id="rId10"/>
    <p:sldId id="331" r:id="rId11"/>
    <p:sldId id="332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2F914-D082-43E4-B418-0BAEDA933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FBBAF-39F1-4CB9-B779-4EC1FF13E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1D7F6-7FA7-4A25-A6C8-2EE5DD3E8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8493B-E0B3-4366-8EF0-F904879AC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A9F70-25C3-4814-841B-60A8B00E0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4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FCDBD-D7A9-4FED-841F-F4BD16BAB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DECA7B-EC62-4480-B5CC-914C2CE76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02D74-8ECB-4BE0-AC73-46C17BE2C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43617-9FF9-4D6A-880F-091274CD4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C3DDA-FA77-4C49-AA18-CF5BB0834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54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A62A21-8AAF-4B3E-A940-CD6EC36E54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07C451-2729-48CC-A548-0CD926F43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A898C-A7E1-44DB-AA16-0611616B6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91DA0-BF66-413E-8AB8-D9B01A08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30001-79A7-4F63-8BBE-0A78D2594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5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59CD4-A396-4EDD-8D4E-46D9C99AC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902D8-8BC2-4523-BE5C-02F44097E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13B92-6EDA-4670-AE63-E61EB4AD5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E00CA-15A9-4F69-A5F2-D2F3BE4BA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A908E-79C2-4BCC-AF1D-365A0F6D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5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9AB08-04E6-454F-B4FF-8C4C7E1C4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C9CB1-0B74-4B9F-8C8E-DAB73AE03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3DC1D-3445-4C4C-91F5-57E9ABFA0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6FEC1-5410-45B5-967F-17ABB9320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E4270-DE5E-42E5-995C-E0ABF270A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1A02D-7441-4769-B25A-6B9D61E79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AF21D-5162-4ACB-BEED-CE2B8EC01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D5CED1-E706-47DF-99C9-04C158713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B0DCD-0C79-43E7-953E-7730EA085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9020FC-E574-4E25-B9CE-B1D7FE373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03D5B-FB40-4ABD-B580-29C3894F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93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C192-8F56-418D-8CB2-844DB1822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F0D97-3A0A-487C-8E98-5FE30E932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68B5C-F678-45EE-98C6-8E9A9ACAD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CCB648-DFE6-4DE9-881A-51EE0C6465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19B9FA-4424-4C74-AB25-E13B7C8AB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B5E177-2F09-41F4-B36E-D50D0560D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4DBB68-2E03-4C79-B680-6D5821B99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B76461-EBDF-4BF4-9921-C131413A4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FE516-FF7C-4B4D-B1F0-DDB013017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DBA6A2-600C-487F-A820-25EC6DFBB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793AC8-6DDD-4859-880E-F15A344E4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8291D3-3D6A-490B-90AB-60E1574FD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1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B2D07E-B0E1-4D7E-A63F-C1AA74341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E24CF7-25FB-43CA-BF31-1BFA92495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024A3-8569-487A-9B24-564E469A7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2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D358D-70E0-4264-8B60-602E8EB11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B865B-2686-44E0-9F96-BD7AE955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63C423-20D0-48B9-B805-518036648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E4C26-7F9F-44D6-AF36-F005DA094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B663E6-500C-4895-9C76-F5DA42ACD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A28C4E-C7B0-4C4C-9219-3FDB7FC0D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6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06B56-AA49-4861-B139-D2ADE2FF8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938D95-6BD7-4040-B263-8B1926214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C99E23-C569-4E98-996A-5BDAC171C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837CD-94CE-4B57-8D78-D868ED79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BB955-1C6C-4D3D-A81E-4A49D4458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8FD67E-E4EC-4445-923C-D631D35A5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8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3">
                <a:lumMod val="70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6A8762-7B1F-44DB-80AA-763822AF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FAF74-7AF2-4664-A22E-22ED0DB16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7CB52-33E4-468A-B4A3-7ADF0C181B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B4CE1-76C8-49A3-AD5E-7279E1E998B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21305-4735-4B70-B1AE-DB4CA35C17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CC810-AC7C-4D3D-A68A-CEC9C37E4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0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95582A0C-564D-4D98-9C18-827AA9E458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28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The Disciple as a Soldier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732090" cy="4465993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We have a Commander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We have an Enemy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The Battleground 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We have Armor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200" u="sng" dirty="0">
                <a:solidFill>
                  <a:schemeClr val="bg1"/>
                </a:solidFill>
              </a:rPr>
              <a:t>We must Train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We must Fight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FCAF439-F10E-4277-976C-A6DCC82746BA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4732090" cy="4465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80F4139-7AA9-475E-8333-00082987905F}"/>
              </a:ext>
            </a:extLst>
          </p:cNvPr>
          <p:cNvSpPr txBox="1">
            <a:spLocks/>
          </p:cNvSpPr>
          <p:nvPr/>
        </p:nvSpPr>
        <p:spPr>
          <a:xfrm>
            <a:off x="5486401" y="1825625"/>
            <a:ext cx="5890924" cy="46672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“For everyone who partakes only of milk is not accustomed to the word of righteousness, for he is an infant. But solid food is for the mature, </a:t>
            </a:r>
            <a:r>
              <a:rPr lang="en-US" u="sng" dirty="0">
                <a:solidFill>
                  <a:schemeClr val="bg1"/>
                </a:solidFill>
              </a:rPr>
              <a:t>who because of practice have their senses trained</a:t>
            </a:r>
            <a:r>
              <a:rPr lang="en-US" dirty="0">
                <a:solidFill>
                  <a:schemeClr val="bg1"/>
                </a:solidFill>
              </a:rPr>
              <a:t> to discern good and evil.” </a:t>
            </a:r>
            <a:r>
              <a:rPr lang="en-US" sz="2400" dirty="0">
                <a:solidFill>
                  <a:schemeClr val="bg1"/>
                </a:solidFill>
              </a:rPr>
              <a:t>(Heb. 5:13-14)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“Therefore </a:t>
            </a:r>
            <a:r>
              <a:rPr lang="en-US" u="sng" dirty="0">
                <a:solidFill>
                  <a:schemeClr val="bg1"/>
                </a:solidFill>
              </a:rPr>
              <a:t>be careful how you walk</a:t>
            </a:r>
            <a:r>
              <a:rPr lang="en-US" dirty="0">
                <a:solidFill>
                  <a:schemeClr val="bg1"/>
                </a:solidFill>
              </a:rPr>
              <a:t>, not as unwise men but as wise, </a:t>
            </a:r>
            <a:r>
              <a:rPr lang="en-US" u="sng" dirty="0">
                <a:solidFill>
                  <a:schemeClr val="bg1"/>
                </a:solidFill>
              </a:rPr>
              <a:t>making the most of your time</a:t>
            </a:r>
            <a:r>
              <a:rPr lang="en-US" dirty="0">
                <a:solidFill>
                  <a:schemeClr val="bg1"/>
                </a:solidFill>
              </a:rPr>
              <a:t>, because the days are evil.” </a:t>
            </a:r>
            <a:r>
              <a:rPr lang="en-US" sz="2400" dirty="0">
                <a:solidFill>
                  <a:schemeClr val="bg1"/>
                </a:solidFill>
              </a:rPr>
              <a:t>(Eph. 5:15-16)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925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The Disciple as a Soldier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732090" cy="4465993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We have a Commander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We have an Enemy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The Battleground 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We have Armor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We must Train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200" u="sng" dirty="0">
                <a:solidFill>
                  <a:schemeClr val="bg1"/>
                </a:solidFill>
              </a:rPr>
              <a:t>We must Fight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FCAF439-F10E-4277-976C-A6DCC82746BA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4732090" cy="4465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80F4139-7AA9-475E-8333-00082987905F}"/>
              </a:ext>
            </a:extLst>
          </p:cNvPr>
          <p:cNvSpPr txBox="1">
            <a:spLocks/>
          </p:cNvSpPr>
          <p:nvPr/>
        </p:nvSpPr>
        <p:spPr>
          <a:xfrm>
            <a:off x="5570291" y="1825625"/>
            <a:ext cx="5807033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u="sng" dirty="0">
                <a:solidFill>
                  <a:schemeClr val="bg1"/>
                </a:solidFill>
              </a:rPr>
              <a:t>Fight</a:t>
            </a:r>
            <a:r>
              <a:rPr lang="en-US" dirty="0">
                <a:solidFill>
                  <a:schemeClr val="bg1"/>
                </a:solidFill>
              </a:rPr>
              <a:t> (1Tim. 6:12)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u="sng" dirty="0">
                <a:solidFill>
                  <a:schemeClr val="bg1"/>
                </a:solidFill>
              </a:rPr>
              <a:t>Wrestle</a:t>
            </a:r>
            <a:r>
              <a:rPr lang="en-US" dirty="0">
                <a:solidFill>
                  <a:schemeClr val="bg1"/>
                </a:solidFill>
              </a:rPr>
              <a:t> (Eph. 6:12)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u="sng" dirty="0">
                <a:solidFill>
                  <a:schemeClr val="bg1"/>
                </a:solidFill>
              </a:rPr>
              <a:t>Resist</a:t>
            </a:r>
            <a:r>
              <a:rPr lang="en-US" dirty="0">
                <a:solidFill>
                  <a:schemeClr val="bg1"/>
                </a:solidFill>
              </a:rPr>
              <a:t> (1Pet. 5:9; Jam. 4:7)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u="sng" dirty="0">
                <a:solidFill>
                  <a:schemeClr val="bg1"/>
                </a:solidFill>
              </a:rPr>
              <a:t>Endure Hardship</a:t>
            </a:r>
            <a:r>
              <a:rPr lang="en-US" dirty="0">
                <a:solidFill>
                  <a:schemeClr val="bg1"/>
                </a:solidFill>
              </a:rPr>
              <a:t> (2Tim. 2:3)</a:t>
            </a:r>
          </a:p>
        </p:txBody>
      </p:sp>
    </p:spTree>
    <p:extLst>
      <p:ext uri="{BB962C8B-B14F-4D97-AF65-F5344CB8AC3E}">
        <p14:creationId xmlns:p14="http://schemas.microsoft.com/office/powerpoint/2010/main" val="1324543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Discipleship this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6599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</a:rPr>
              <a:t>What worldly activities are hindering your growth and preparedness as a soldier of Christ?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</a:rPr>
              <a:t>What battles are you currently fighting?  Where do you go for help?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</a:rPr>
              <a:t>What are your current strengths in your armor?  What are your current weaknesses?  What are you doing to transform your weaknesses to become your strengths?</a:t>
            </a:r>
          </a:p>
          <a:p>
            <a:pPr>
              <a:spcBef>
                <a:spcPts val="1800"/>
              </a:spcBef>
            </a:pP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39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peaker&#10;&#10;Description generated with high confidence">
            <a:extLst>
              <a:ext uri="{FF2B5EF4-FFF2-40B4-BE49-F238E27FC236}">
                <a16:creationId xmlns:a16="http://schemas.microsoft.com/office/drawing/2014/main" id="{9B641C60-76BC-47E2-B4B5-9E7D3704B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2" y="-43293"/>
            <a:ext cx="12210562" cy="69012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C4503C-33B9-4D0E-8B5B-F53DE3B3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THE DISCIPLES RELATIONSHIP: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21AC8-238B-46E7-AFAE-0AF38595F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599" cy="4351338"/>
          </a:xfrm>
        </p:spPr>
        <p:txBody>
          <a:bodyPr numCol="2">
            <a:normAutofit lnSpcReduction="10000"/>
          </a:bodyPr>
          <a:lstStyle/>
          <a:p>
            <a:r>
              <a:rPr lang="en-US" sz="36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TO HIMSELF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An Athlete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A Soldier</a:t>
            </a:r>
          </a:p>
          <a:p>
            <a:r>
              <a:rPr lang="en-US" sz="36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TO HIS LORD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The Potter and the Clay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The Vine and the Branches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A Child of God</a:t>
            </a:r>
          </a:p>
          <a:p>
            <a:endParaRPr lang="en-US" sz="3600" dirty="0">
              <a:solidFill>
                <a:schemeClr val="bg1"/>
              </a:solidFill>
              <a:latin typeface="Khmer UI" pitchFamily="34" charset="0"/>
              <a:cs typeface="Khmer UI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TO HIS BRETHREN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A Member of the Body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“My Brother’s Keeper”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A Servant</a:t>
            </a:r>
          </a:p>
          <a:p>
            <a:r>
              <a:rPr lang="en-US" sz="36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TO THE WORLD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Strangers &amp; Pilgrims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Salt &amp; Light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An Apologist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Fishers of Men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869EC2F-E7E0-48D6-A8FE-6F5F16383BE6}"/>
              </a:ext>
            </a:extLst>
          </p:cNvPr>
          <p:cNvCxnSpPr/>
          <p:nvPr/>
        </p:nvCxnSpPr>
        <p:spPr>
          <a:xfrm flipH="1">
            <a:off x="3277589" y="2790702"/>
            <a:ext cx="1662546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259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peaker&#10;&#10;Description generated with high confidence">
            <a:extLst>
              <a:ext uri="{FF2B5EF4-FFF2-40B4-BE49-F238E27FC236}">
                <a16:creationId xmlns:a16="http://schemas.microsoft.com/office/drawing/2014/main" id="{9B641C60-76BC-47E2-B4B5-9E7D3704B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2" y="-43293"/>
            <a:ext cx="12210562" cy="69012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C4503C-33B9-4D0E-8B5B-F53DE3B3C8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spc="300" dirty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LESSON 3: A Soldier</a:t>
            </a:r>
            <a:br>
              <a:rPr lang="en-US" sz="3600" spc="300" dirty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</a:br>
            <a:r>
              <a:rPr lang="en-US" sz="3600" spc="300" dirty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The Disciple’s Battle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21AC8-238B-46E7-AFAE-0AF38595F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571" y="4356100"/>
            <a:ext cx="9306296" cy="1655762"/>
          </a:xfrm>
        </p:spPr>
        <p:txBody>
          <a:bodyPr/>
          <a:lstStyle/>
          <a:p>
            <a:pPr algn="l">
              <a:tabLst>
                <a:tab pos="9085263" algn="r"/>
              </a:tabLst>
            </a:pPr>
            <a:r>
              <a:rPr lang="en-US" sz="2800" i="1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Suffer hardship with me, as a good soldier of Christ Jesus. 	(2 Timothy 2:3)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16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The Disciple as a Soldier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732090" cy="4465993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200" u="sng" dirty="0">
                <a:solidFill>
                  <a:schemeClr val="bg1"/>
                </a:solidFill>
              </a:rPr>
              <a:t>We have a Commander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We have an Enemy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The Battleground 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We have Armor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We must Train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We must Fight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FCAF439-F10E-4277-976C-A6DCC82746BA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4732090" cy="4465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5584E7-7142-4925-9D6D-72DF25D48A89}"/>
              </a:ext>
            </a:extLst>
          </p:cNvPr>
          <p:cNvSpPr txBox="1">
            <a:spLocks/>
          </p:cNvSpPr>
          <p:nvPr/>
        </p:nvSpPr>
        <p:spPr>
          <a:xfrm>
            <a:off x="5570291" y="1825625"/>
            <a:ext cx="5807033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“…be strong in the grace that is in Christ Jesus…Suffer hardship with me, as a good soldier </a:t>
            </a:r>
            <a:r>
              <a:rPr lang="en-US" u="sng" dirty="0">
                <a:solidFill>
                  <a:schemeClr val="bg1"/>
                </a:solidFill>
              </a:rPr>
              <a:t>of Christ Jesus</a:t>
            </a:r>
            <a:r>
              <a:rPr lang="en-US" dirty="0">
                <a:solidFill>
                  <a:schemeClr val="bg1"/>
                </a:solidFill>
              </a:rPr>
              <a:t>. No soldier in active service entangles himself in the affairs of everyday life, so that he may please </a:t>
            </a:r>
            <a:r>
              <a:rPr lang="en-US" u="sng" dirty="0">
                <a:solidFill>
                  <a:schemeClr val="bg1"/>
                </a:solidFill>
              </a:rPr>
              <a:t>the one who enlisted him </a:t>
            </a:r>
            <a:r>
              <a:rPr lang="en-US" dirty="0">
                <a:solidFill>
                  <a:schemeClr val="bg1"/>
                </a:solidFill>
              </a:rPr>
              <a:t>as a soldier.” </a:t>
            </a:r>
            <a:r>
              <a:rPr lang="en-US" sz="2400" dirty="0">
                <a:solidFill>
                  <a:schemeClr val="bg1"/>
                </a:solidFill>
              </a:rPr>
              <a:t>(2Tim. 2:1,3-4)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374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The Disciple as a Soldier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732090" cy="4465993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We have a Commander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200" u="sng" dirty="0">
                <a:solidFill>
                  <a:schemeClr val="bg1"/>
                </a:solidFill>
              </a:rPr>
              <a:t>We have an Enemy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The Battleground 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We have Armor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We must Train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We must Fight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FCAF439-F10E-4277-976C-A6DCC82746BA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4732090" cy="4465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5584E7-7142-4925-9D6D-72DF25D48A89}"/>
              </a:ext>
            </a:extLst>
          </p:cNvPr>
          <p:cNvSpPr txBox="1">
            <a:spLocks/>
          </p:cNvSpPr>
          <p:nvPr/>
        </p:nvSpPr>
        <p:spPr>
          <a:xfrm>
            <a:off x="5570291" y="1825625"/>
            <a:ext cx="5807033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“Be of sober spirit, be on the alert. </a:t>
            </a:r>
            <a:r>
              <a:rPr lang="en-US" u="sng" dirty="0">
                <a:solidFill>
                  <a:schemeClr val="bg1"/>
                </a:solidFill>
              </a:rPr>
              <a:t>Your adversary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u="sng" dirty="0">
                <a:solidFill>
                  <a:schemeClr val="bg1"/>
                </a:solidFill>
              </a:rPr>
              <a:t>the devil</a:t>
            </a:r>
            <a:r>
              <a:rPr lang="en-US" dirty="0">
                <a:solidFill>
                  <a:schemeClr val="bg1"/>
                </a:solidFill>
              </a:rPr>
              <a:t>, prowls around like a roaring lion, seeking someone to devour.” </a:t>
            </a:r>
            <a:r>
              <a:rPr lang="en-US" sz="2400" dirty="0">
                <a:solidFill>
                  <a:schemeClr val="bg1"/>
                </a:solidFill>
              </a:rPr>
              <a:t>(1Pet. 5:8)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391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The Disciple as a Soldier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732090" cy="4465993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We have a Commander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We have an Enemy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200" u="sng" dirty="0">
                <a:solidFill>
                  <a:schemeClr val="bg1"/>
                </a:solidFill>
              </a:rPr>
              <a:t>The Battleground 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We have Armor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We must Train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We must Fight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FCAF439-F10E-4277-976C-A6DCC82746BA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4732090" cy="4465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80F4139-7AA9-475E-8333-00082987905F}"/>
              </a:ext>
            </a:extLst>
          </p:cNvPr>
          <p:cNvSpPr txBox="1">
            <a:spLocks/>
          </p:cNvSpPr>
          <p:nvPr/>
        </p:nvSpPr>
        <p:spPr>
          <a:xfrm>
            <a:off x="5570291" y="1825625"/>
            <a:ext cx="5807033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“For though we walk in the flesh, </a:t>
            </a:r>
            <a:r>
              <a:rPr lang="en-US" u="sng" dirty="0">
                <a:solidFill>
                  <a:schemeClr val="bg1"/>
                </a:solidFill>
              </a:rPr>
              <a:t>we do not war according to the flesh</a:t>
            </a:r>
            <a:r>
              <a:rPr lang="en-US" dirty="0">
                <a:solidFill>
                  <a:schemeClr val="bg1"/>
                </a:solidFill>
              </a:rPr>
              <a:t>, for the weapons of our warfare are not of the flesh, </a:t>
            </a:r>
            <a:r>
              <a:rPr lang="en-US" u="sng" dirty="0">
                <a:solidFill>
                  <a:schemeClr val="bg1"/>
                </a:solidFill>
              </a:rPr>
              <a:t>but divinely powerful for the destruction of fortresses</a:t>
            </a:r>
            <a:r>
              <a:rPr lang="en-US" dirty="0">
                <a:solidFill>
                  <a:schemeClr val="bg1"/>
                </a:solidFill>
              </a:rPr>
              <a:t>. We are destroying speculations and every lofty thing raised up against the knowledge of God, and </a:t>
            </a:r>
            <a:r>
              <a:rPr lang="en-US" u="sng" dirty="0">
                <a:solidFill>
                  <a:schemeClr val="bg1"/>
                </a:solidFill>
              </a:rPr>
              <a:t>we are taking every thought captive to the obedience of Christ</a:t>
            </a:r>
            <a:r>
              <a:rPr lang="en-US" dirty="0">
                <a:solidFill>
                  <a:schemeClr val="bg1"/>
                </a:solidFill>
              </a:rPr>
              <a:t>…” </a:t>
            </a:r>
            <a:r>
              <a:rPr lang="en-US" sz="2400" dirty="0">
                <a:solidFill>
                  <a:schemeClr val="bg1"/>
                </a:solidFill>
              </a:rPr>
              <a:t>(2Cor. 10:3-5)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079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The Disciple as a Soldier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846" y="4121714"/>
            <a:ext cx="2149928" cy="83905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Ballista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FCAF439-F10E-4277-976C-A6DCC82746BA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4732090" cy="4465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474343-72FE-4715-B40A-FD2293BFD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846" y="1690688"/>
            <a:ext cx="2862826" cy="2644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1B7423-FDD8-4F67-B315-750E9F547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009" y="1704172"/>
            <a:ext cx="3153297" cy="222554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24787C-A87F-4308-B65A-D29C2CF2FC29}"/>
              </a:ext>
            </a:extLst>
          </p:cNvPr>
          <p:cNvSpPr txBox="1">
            <a:spLocks/>
          </p:cNvSpPr>
          <p:nvPr/>
        </p:nvSpPr>
        <p:spPr>
          <a:xfrm>
            <a:off x="7141332" y="1690688"/>
            <a:ext cx="1866883" cy="846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dirty="0" err="1">
                <a:solidFill>
                  <a:schemeClr val="bg1"/>
                </a:solidFill>
              </a:rPr>
              <a:t>Onager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4F7F9B-BD86-4C5D-B829-088F75254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887" y="4174631"/>
            <a:ext cx="3961905" cy="2361905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77F025E-D62D-44A4-A1CD-A2C23E0A26DE}"/>
              </a:ext>
            </a:extLst>
          </p:cNvPr>
          <p:cNvSpPr txBox="1">
            <a:spLocks/>
          </p:cNvSpPr>
          <p:nvPr/>
        </p:nvSpPr>
        <p:spPr>
          <a:xfrm>
            <a:off x="1309888" y="5697483"/>
            <a:ext cx="2623457" cy="839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bg1"/>
                </a:solidFill>
              </a:rPr>
              <a:t>Battering Ram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DEF02B-A5EC-439E-9F37-0F48DCBFD6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5087" y="2346277"/>
            <a:ext cx="2698720" cy="4190259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1D412AA-F425-4E11-8438-FB275AEFF64A}"/>
              </a:ext>
            </a:extLst>
          </p:cNvPr>
          <p:cNvSpPr txBox="1">
            <a:spLocks/>
          </p:cNvSpPr>
          <p:nvPr/>
        </p:nvSpPr>
        <p:spPr>
          <a:xfrm>
            <a:off x="7494809" y="2889776"/>
            <a:ext cx="1668142" cy="1421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bg1"/>
                </a:solidFill>
              </a:rPr>
              <a:t>Siege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bg1"/>
                </a:solidFill>
              </a:rPr>
              <a:t>Tower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946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The Disciple as a Soldier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732090" cy="4465993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We have a Commander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We have an Enemy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200" u="sng" dirty="0">
                <a:solidFill>
                  <a:schemeClr val="bg1"/>
                </a:solidFill>
              </a:rPr>
              <a:t>The Battleground 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We have Armor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We must Train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We must Fight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FCAF439-F10E-4277-976C-A6DCC82746BA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4732090" cy="4465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80F4139-7AA9-475E-8333-00082987905F}"/>
              </a:ext>
            </a:extLst>
          </p:cNvPr>
          <p:cNvSpPr txBox="1">
            <a:spLocks/>
          </p:cNvSpPr>
          <p:nvPr/>
        </p:nvSpPr>
        <p:spPr>
          <a:xfrm>
            <a:off x="5570291" y="1825625"/>
            <a:ext cx="5807033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“For though we walk in the flesh, </a:t>
            </a:r>
            <a:r>
              <a:rPr lang="en-US" u="sng" dirty="0">
                <a:solidFill>
                  <a:schemeClr val="bg1"/>
                </a:solidFill>
              </a:rPr>
              <a:t>we do not war according to the flesh</a:t>
            </a:r>
            <a:r>
              <a:rPr lang="en-US" dirty="0">
                <a:solidFill>
                  <a:schemeClr val="bg1"/>
                </a:solidFill>
              </a:rPr>
              <a:t>, for the weapons of our warfare are not of the flesh, </a:t>
            </a:r>
            <a:r>
              <a:rPr lang="en-US" u="sng" dirty="0">
                <a:solidFill>
                  <a:schemeClr val="bg1"/>
                </a:solidFill>
              </a:rPr>
              <a:t>but divinely powerful for the destruction of fortresses</a:t>
            </a:r>
            <a:r>
              <a:rPr lang="en-US" dirty="0">
                <a:solidFill>
                  <a:schemeClr val="bg1"/>
                </a:solidFill>
              </a:rPr>
              <a:t>. We are destroying speculations and every lofty thing raised up against the knowledge of God, and </a:t>
            </a:r>
            <a:r>
              <a:rPr lang="en-US" u="sng" dirty="0">
                <a:solidFill>
                  <a:schemeClr val="bg1"/>
                </a:solidFill>
              </a:rPr>
              <a:t>we are taking every thought captive to the obedience of Christ</a:t>
            </a:r>
            <a:r>
              <a:rPr lang="en-US" dirty="0">
                <a:solidFill>
                  <a:schemeClr val="bg1"/>
                </a:solidFill>
              </a:rPr>
              <a:t>…” </a:t>
            </a:r>
            <a:r>
              <a:rPr lang="en-US" sz="2400" dirty="0">
                <a:solidFill>
                  <a:schemeClr val="bg1"/>
                </a:solidFill>
              </a:rPr>
              <a:t>(2Cor. 10:3-5)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15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The Disciple as a Soldier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732090" cy="4465993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We have a Commander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We have an Enemy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The Battleground 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sz="3200" u="sng" dirty="0">
                <a:solidFill>
                  <a:schemeClr val="bg1"/>
                </a:solidFill>
              </a:rPr>
              <a:t>We have Armor 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We must Train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We must Fight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FCAF439-F10E-4277-976C-A6DCC82746BA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4732090" cy="4465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A68BE8-8CF8-4B16-B6D3-EEF21D812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90688"/>
            <a:ext cx="5005203" cy="40511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B0A324-DC4A-4FA4-ACC8-74684598F371}"/>
              </a:ext>
            </a:extLst>
          </p:cNvPr>
          <p:cNvSpPr/>
          <p:nvPr/>
        </p:nvSpPr>
        <p:spPr>
          <a:xfrm>
            <a:off x="6096000" y="5581720"/>
            <a:ext cx="5005203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Eph. 6:10-17</a:t>
            </a:r>
          </a:p>
        </p:txBody>
      </p:sp>
    </p:spTree>
    <p:extLst>
      <p:ext uri="{BB962C8B-B14F-4D97-AF65-F5344CB8AC3E}">
        <p14:creationId xmlns:p14="http://schemas.microsoft.com/office/powerpoint/2010/main" val="4123122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2919</TotalTime>
  <Words>604</Words>
  <Application>Microsoft Office PowerPoint</Application>
  <PresentationFormat>Widescreen</PresentationFormat>
  <Paragraphs>94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Khmer UI</vt:lpstr>
      <vt:lpstr>Office Theme</vt:lpstr>
      <vt:lpstr>PowerPoint Presentation</vt:lpstr>
      <vt:lpstr>THE DISCIPLES RELATIONSHIP:</vt:lpstr>
      <vt:lpstr>LESSON 3: A Soldier The Disciple’s Battle</vt:lpstr>
      <vt:lpstr>The Disciple as a Soldier</vt:lpstr>
      <vt:lpstr>The Disciple as a Soldier</vt:lpstr>
      <vt:lpstr>The Disciple as a Soldier</vt:lpstr>
      <vt:lpstr>The Disciple as a Soldier</vt:lpstr>
      <vt:lpstr>The Disciple as a Soldier</vt:lpstr>
      <vt:lpstr>The Disciple as a Soldier</vt:lpstr>
      <vt:lpstr>The Disciple as a Soldier</vt:lpstr>
      <vt:lpstr>The Disciple as a Soldier</vt:lpstr>
      <vt:lpstr>Discipleship this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Thornton, Robert</dc:creator>
  <cp:lastModifiedBy>Brown, Jeremy</cp:lastModifiedBy>
  <cp:revision>66</cp:revision>
  <dcterms:created xsi:type="dcterms:W3CDTF">2019-04-01T23:59:38Z</dcterms:created>
  <dcterms:modified xsi:type="dcterms:W3CDTF">2019-04-24T16:27:34Z</dcterms:modified>
</cp:coreProperties>
</file>